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62" r:id="rId4"/>
    <p:sldId id="264" r:id="rId5"/>
    <p:sldId id="265" r:id="rId6"/>
    <p:sldId id="267" r:id="rId7"/>
    <p:sldId id="270" r:id="rId8"/>
    <p:sldId id="271" r:id="rId9"/>
    <p:sldId id="277" r:id="rId10"/>
    <p:sldId id="275" r:id="rId11"/>
    <p:sldId id="281" r:id="rId12"/>
    <p:sldId id="282" r:id="rId13"/>
    <p:sldId id="283" r:id="rId14"/>
    <p:sldId id="285" r:id="rId15"/>
    <p:sldId id="286" r:id="rId16"/>
    <p:sldId id="287" r:id="rId17"/>
    <p:sldId id="288" r:id="rId18"/>
    <p:sldId id="291" r:id="rId19"/>
    <p:sldId id="293" r:id="rId20"/>
    <p:sldId id="295" r:id="rId21"/>
    <p:sldId id="297" r:id="rId22"/>
    <p:sldId id="303" r:id="rId23"/>
    <p:sldId id="304" r:id="rId24"/>
    <p:sldId id="309" r:id="rId25"/>
    <p:sldId id="313" r:id="rId26"/>
    <p:sldId id="315" r:id="rId27"/>
    <p:sldId id="316" r:id="rId28"/>
    <p:sldId id="319" r:id="rId29"/>
    <p:sldId id="326" r:id="rId30"/>
    <p:sldId id="330" r:id="rId31"/>
    <p:sldId id="331" r:id="rId32"/>
    <p:sldId id="332" r:id="rId33"/>
    <p:sldId id="334" r:id="rId34"/>
    <p:sldId id="335" r:id="rId35"/>
    <p:sldId id="336" r:id="rId36"/>
    <p:sldId id="337" r:id="rId37"/>
    <p:sldId id="338" r:id="rId38"/>
    <p:sldId id="339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5D34"/>
    <a:srgbClr val="E53417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>
        <p:scale>
          <a:sx n="75" d="100"/>
          <a:sy n="75" d="100"/>
        </p:scale>
        <p:origin x="-1428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307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D4A600-A2E6-4F2E-B32E-7252759FE21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F32EC-88CC-487A-83B9-21D95FAD477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41A0B-CA33-45D0-BE5A-A08DB91823F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BF5CC-EAF8-46AC-B061-9101BC9A1B4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08418-48FC-4097-930E-8E28D44AC36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9C237-115B-4B68-AEEC-3B4BA2A6715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5241F-18A8-40DD-9F0F-AF080B5DAD2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0934E-7BFF-45BC-B759-7F20D254266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3F472-5F87-4FAA-9398-01C0DB499B6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5BE14-9FE6-4243-AF5E-D1C803352FF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A6C65-4293-4929-91B1-CB47DC61171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052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08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90837C-DFBF-46DA-A919-3CB776A9634E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1763688" y="548680"/>
            <a:ext cx="5544616" cy="1296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Urologie pro seniory</a:t>
            </a:r>
            <a:endParaRPr lang="cs-CZ" sz="4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779912" y="2852936"/>
            <a:ext cx="181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/>
              <a:t>Libor Šafařík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514132" y="4725144"/>
            <a:ext cx="62016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2400" b="1" dirty="0" smtClean="0"/>
              <a:t>Urologie MUDr. Libor Šafařík, s.r.o.</a:t>
            </a:r>
          </a:p>
          <a:p>
            <a:pPr algn="ctr"/>
            <a:r>
              <a:rPr lang="cs-CZ" sz="2400" b="1" dirty="0" smtClean="0"/>
              <a:t>Ordinace: V Pražské bráně 74, 26601 Beroun </a:t>
            </a:r>
            <a:endParaRPr lang="cs-CZ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09800"/>
            <a:ext cx="4306888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276600" y="304800"/>
            <a:ext cx="1703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Urolitiáza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3000"/>
            <a:ext cx="43449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47112" name="WordArt 8"/>
          <p:cNvSpPr>
            <a:spLocks noChangeArrowheads="1" noChangeShapeType="1" noTextEdit="1"/>
          </p:cNvSpPr>
          <p:nvPr/>
        </p:nvSpPr>
        <p:spPr bwMode="auto">
          <a:xfrm>
            <a:off x="5562600" y="990600"/>
            <a:ext cx="28765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Cystoskopy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124200"/>
            <a:ext cx="48101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905000" y="304800"/>
            <a:ext cx="1703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Urolitiáza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"/>
            <a:ext cx="435768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76400"/>
            <a:ext cx="5791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4" name="WordArt 6"/>
          <p:cNvSpPr>
            <a:spLocks noChangeArrowheads="1" noChangeShapeType="1" noTextEdit="1"/>
          </p:cNvSpPr>
          <p:nvPr/>
        </p:nvSpPr>
        <p:spPr bwMode="auto">
          <a:xfrm>
            <a:off x="5486400" y="5638800"/>
            <a:ext cx="348615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cs-CZ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Ureterorenoskopy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981200" y="381000"/>
            <a:ext cx="1703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Urolitiáza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572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3581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981200" y="381000"/>
            <a:ext cx="1703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Urolitiáza</a:t>
            </a:r>
          </a:p>
        </p:txBody>
      </p:sp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762000"/>
            <a:ext cx="3905250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438400"/>
            <a:ext cx="3182938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55307" name="WordArt 11"/>
          <p:cNvSpPr>
            <a:spLocks noChangeArrowheads="1" noChangeShapeType="1" noTextEdit="1"/>
          </p:cNvSpPr>
          <p:nvPr/>
        </p:nvSpPr>
        <p:spPr bwMode="auto">
          <a:xfrm>
            <a:off x="1143000" y="1371600"/>
            <a:ext cx="28384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</a:rPr>
              <a:t>Nefroskopy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124200" y="609600"/>
            <a:ext cx="3297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Obstrukční uropatie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08125" y="1895475"/>
            <a:ext cx="61864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i="1" u="sng"/>
              <a:t>Infravezikální obstrukce</a:t>
            </a:r>
          </a:p>
          <a:p>
            <a:r>
              <a:rPr lang="cs-CZ" sz="2400"/>
              <a:t>(benigní hyperplázie prostaty, karcinom prostaty,</a:t>
            </a:r>
          </a:p>
          <a:p>
            <a:r>
              <a:rPr lang="cs-CZ" sz="2400"/>
              <a:t>striktury uretry, chlopně uretry)</a:t>
            </a:r>
          </a:p>
          <a:p>
            <a:endParaRPr lang="cs-CZ" sz="2400"/>
          </a:p>
          <a:p>
            <a:r>
              <a:rPr lang="cs-CZ" i="1" u="sng"/>
              <a:t>Supravezikální obstrukce</a:t>
            </a:r>
          </a:p>
          <a:p>
            <a:r>
              <a:rPr lang="cs-CZ"/>
              <a:t>(striktury a komprese močovodů nádory, </a:t>
            </a:r>
          </a:p>
          <a:p>
            <a:r>
              <a:rPr lang="cs-CZ"/>
              <a:t>blokády litiázou, vrozené vady)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WordArt 2"/>
          <p:cNvSpPr>
            <a:spLocks noChangeArrowheads="1" noChangeShapeType="1" noTextEdit="1"/>
          </p:cNvSpPr>
          <p:nvPr/>
        </p:nvSpPr>
        <p:spPr bwMode="auto">
          <a:xfrm>
            <a:off x="4419600" y="381000"/>
            <a:ext cx="9810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8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BHP</a:t>
            </a: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44196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5257800" y="2819400"/>
            <a:ext cx="340201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76038" dir="2764855" algn="ctr" rotWithShape="0">
              <a:srgbClr val="111111"/>
            </a:outerShdw>
          </a:effec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5546725" y="1209675"/>
            <a:ext cx="3430588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Příčina: ?</a:t>
            </a:r>
          </a:p>
          <a:p>
            <a:r>
              <a:rPr lang="cs-CZ" sz="2400"/>
              <a:t>(hormonální dysbalance ?)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898525" y="4486275"/>
            <a:ext cx="3378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Diagnóza:</a:t>
            </a:r>
          </a:p>
          <a:p>
            <a:r>
              <a:rPr lang="cs-CZ"/>
              <a:t>IPSS, Qmax &lt; 10 ml/s</a:t>
            </a:r>
          </a:p>
          <a:p>
            <a:r>
              <a:rPr lang="cs-CZ"/>
              <a:t>Reziduum (?)</a:t>
            </a:r>
          </a:p>
          <a:p>
            <a:r>
              <a:rPr lang="cs-CZ"/>
              <a:t>Vyloučení karcinomu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WordArt 2"/>
          <p:cNvSpPr>
            <a:spLocks noChangeArrowheads="1" noChangeShapeType="1" noTextEdit="1"/>
          </p:cNvSpPr>
          <p:nvPr/>
        </p:nvSpPr>
        <p:spPr bwMode="auto">
          <a:xfrm>
            <a:off x="4419600" y="381000"/>
            <a:ext cx="9810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8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BHP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508125" y="1590675"/>
            <a:ext cx="31654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Léčba: alfablokátory</a:t>
            </a:r>
          </a:p>
          <a:p>
            <a:r>
              <a:rPr lang="cs-CZ"/>
              <a:t>            finasterid</a:t>
            </a:r>
          </a:p>
          <a:p>
            <a:r>
              <a:rPr lang="cs-CZ"/>
              <a:t>            fytopreparáty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355725" y="4029075"/>
            <a:ext cx="5915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Operace: TURP</a:t>
            </a:r>
          </a:p>
          <a:p>
            <a:r>
              <a:rPr lang="cs-CZ"/>
              <a:t>                Transvezikální prostatektomie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381000"/>
            <a:ext cx="138588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>
            <a:off x="4419600" y="381000"/>
            <a:ext cx="9810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48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BHP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81200"/>
            <a:ext cx="3589338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86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WordArt 2"/>
          <p:cNvSpPr>
            <a:spLocks noChangeArrowheads="1" noChangeShapeType="1" noTextEdit="1"/>
          </p:cNvSpPr>
          <p:nvPr/>
        </p:nvSpPr>
        <p:spPr bwMode="auto">
          <a:xfrm>
            <a:off x="2971800" y="4572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279525" y="1514475"/>
            <a:ext cx="53133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Adenokarcinom prostaty</a:t>
            </a:r>
          </a:p>
          <a:p>
            <a:r>
              <a:rPr lang="cs-CZ"/>
              <a:t>Papilokarcinom močového měchýře</a:t>
            </a:r>
          </a:p>
          <a:p>
            <a:r>
              <a:rPr lang="cs-CZ"/>
              <a:t>Adenokarcinom ledviny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279525" y="3571875"/>
            <a:ext cx="6162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Karcinomy varlat, papilokarcinomy HMC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/>
          <p:cNvSpPr>
            <a:spLocks noChangeArrowheads="1" noChangeShapeType="1" noTextEdit="1"/>
          </p:cNvSpPr>
          <p:nvPr/>
        </p:nvSpPr>
        <p:spPr bwMode="auto">
          <a:xfrm>
            <a:off x="2971800" y="4572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533400" y="2438400"/>
          <a:ext cx="4114800" cy="2730500"/>
        </p:xfrm>
        <a:graphic>
          <a:graphicData uri="http://schemas.openxmlformats.org/presentationml/2006/ole">
            <p:oleObj spid="_x0000_s65539" name="rastrový obrázek" r:id="rId3" imgW="4734586" imgH="2828571" progId="Obraz programu Malování">
              <p:embed/>
            </p:oleObj>
          </a:graphicData>
        </a:graphic>
      </p:graphicFrame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660525" y="1362075"/>
            <a:ext cx="3706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Adenokarcinom prostaty</a:t>
            </a:r>
          </a:p>
        </p:txBody>
      </p:sp>
      <p:pic>
        <p:nvPicPr>
          <p:cNvPr id="65541" name="Picture 5" descr="D:\klinika\Safarik\991026_o\o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905000"/>
            <a:ext cx="3449638" cy="3697288"/>
          </a:xfrm>
          <a:prstGeom prst="rect">
            <a:avLst/>
          </a:prstGeom>
          <a:noFill/>
          <a:effectLst>
            <a:outerShdw dist="260582" dir="2818496" algn="ctr" rotWithShape="0">
              <a:srgbClr val="111111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431925" y="879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 sz="240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581400" y="0"/>
          <a:ext cx="4508500" cy="6858000"/>
        </p:xfrm>
        <a:graphic>
          <a:graphicData uri="http://schemas.openxmlformats.org/presentationml/2006/ole">
            <p:oleObj spid="_x0000_s28675" name="Image" r:id="rId3" imgW="5304878" imgH="8073171" progId="Photoshop.Image.5">
              <p:embed/>
            </p:oleObj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2400" y="838200"/>
            <a:ext cx="32099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400" b="1"/>
              <a:t>Anatomické </a:t>
            </a:r>
          </a:p>
          <a:p>
            <a:pPr algn="ctr"/>
            <a:r>
              <a:rPr lang="cs-CZ" sz="4400" b="1"/>
              <a:t>poznámky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2971800" y="4572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819400" y="1219200"/>
            <a:ext cx="3706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Adenokarcinom prostaty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93725" y="1743075"/>
            <a:ext cx="1050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660525" y="2505075"/>
            <a:ext cx="6170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T1 a T2 stádium: radikální prostatektomie</a:t>
            </a: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86200"/>
            <a:ext cx="2390775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886200"/>
            <a:ext cx="27432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886200"/>
            <a:ext cx="1868488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819400" y="1219200"/>
            <a:ext cx="3706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Adenokarcinom prostaty</a:t>
            </a:r>
          </a:p>
        </p:txBody>
      </p:sp>
      <p:sp>
        <p:nvSpPr>
          <p:cNvPr id="69635" name="WordArt 3"/>
          <p:cNvSpPr>
            <a:spLocks noChangeArrowheads="1" noChangeShapeType="1" noTextEdit="1"/>
          </p:cNvSpPr>
          <p:nvPr/>
        </p:nvSpPr>
        <p:spPr bwMode="auto">
          <a:xfrm>
            <a:off x="2971800" y="4572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5486400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0861" dir="2519233" algn="ctr" rotWithShape="0">
              <a:schemeClr val="folHlink"/>
            </a:outerShdw>
          </a:effec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6400800" y="1752600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Lineární</a:t>
            </a:r>
          </a:p>
          <a:p>
            <a:r>
              <a:rPr lang="cs-CZ"/>
              <a:t>urychlovač</a:t>
            </a:r>
          </a:p>
          <a:p>
            <a:r>
              <a:rPr lang="cs-CZ"/>
              <a:t>(kobalt, neutron.</a:t>
            </a:r>
          </a:p>
          <a:p>
            <a:r>
              <a:rPr lang="cs-CZ"/>
              <a:t>zářič).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6629400" y="4114800"/>
            <a:ext cx="18637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65 – 70 Gy </a:t>
            </a:r>
          </a:p>
          <a:p>
            <a:r>
              <a:rPr lang="cs-CZ"/>
              <a:t>na prostatu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133600" y="990600"/>
            <a:ext cx="531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Papilokarcinom močového měchýře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508125" y="1743075"/>
            <a:ext cx="67706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2. nejčastější malignita v urologické onkologii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838200" y="2667000"/>
            <a:ext cx="7727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Příznaky: asymptomatická makroskopická hematurie</a:t>
            </a:r>
          </a:p>
        </p:txBody>
      </p:sp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838200" y="3429000"/>
          <a:ext cx="2597150" cy="2481263"/>
        </p:xfrm>
        <a:graphic>
          <a:graphicData uri="http://schemas.openxmlformats.org/presentationml/2006/ole">
            <p:oleObj spid="_x0000_s75782" name="Image" r:id="rId3" imgW="2597561" imgH="2481287" progId="Photoshop.Image.5">
              <p:embed/>
            </p:oleObj>
          </a:graphicData>
        </a:graphic>
      </p:graphicFrame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4114800" y="3886200"/>
            <a:ext cx="42195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Diagnóza: IVU, cystoskopie</a:t>
            </a:r>
          </a:p>
          <a:p>
            <a:r>
              <a:rPr lang="cs-CZ"/>
              <a:t>                  event. cytologie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/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2057400" y="1066800"/>
            <a:ext cx="531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Papilokarcinom močového měchýře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038600" y="1752600"/>
            <a:ext cx="1050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</a:t>
            </a:r>
          </a:p>
        </p:txBody>
      </p:sp>
      <p:sp>
        <p:nvSpPr>
          <p:cNvPr id="76805" name="WordArt 5"/>
          <p:cNvSpPr>
            <a:spLocks noChangeArrowheads="1" noChangeShapeType="1" noTextEdit="1"/>
          </p:cNvSpPr>
          <p:nvPr/>
        </p:nvSpPr>
        <p:spPr bwMode="auto">
          <a:xfrm>
            <a:off x="609600" y="2743200"/>
            <a:ext cx="33623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Povrchové nádory</a:t>
            </a:r>
          </a:p>
        </p:txBody>
      </p:sp>
      <p:sp>
        <p:nvSpPr>
          <p:cNvPr id="76806" name="WordArt 6"/>
          <p:cNvSpPr>
            <a:spLocks noChangeArrowheads="1" noChangeShapeType="1" noTextEdit="1"/>
          </p:cNvSpPr>
          <p:nvPr/>
        </p:nvSpPr>
        <p:spPr bwMode="auto">
          <a:xfrm>
            <a:off x="5105400" y="2743200"/>
            <a:ext cx="32861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Infiltrující nádory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676400" y="4038600"/>
            <a:ext cx="1131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Ta, T1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6019800" y="3429000"/>
            <a:ext cx="1874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T2, T3 (T4)</a:t>
            </a: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685800" y="4648200"/>
            <a:ext cx="334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Transuretrální resekce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5638800" y="4343400"/>
            <a:ext cx="24114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/>
              <a:t>Cystektomie </a:t>
            </a:r>
          </a:p>
          <a:p>
            <a:pPr algn="ctr"/>
            <a:r>
              <a:rPr lang="cs-CZ"/>
              <a:t>s derivací moče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1524000" y="3429000"/>
            <a:ext cx="1547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75 – 85%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457200" y="1752600"/>
          <a:ext cx="3189288" cy="3159125"/>
        </p:xfrm>
        <a:graphic>
          <a:graphicData uri="http://schemas.openxmlformats.org/presentationml/2006/ole">
            <p:oleObj spid="_x0000_s81922" name="Image" r:id="rId3" imgW="2566638" imgH="2542683" progId="Photoshop.Image.5">
              <p:embed/>
            </p:oleObj>
          </a:graphicData>
        </a:graphic>
      </p:graphicFrame>
      <p:sp>
        <p:nvSpPr>
          <p:cNvPr id="81923" name="WordArt 3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209800" y="990600"/>
            <a:ext cx="5313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Papilokarcinom močového měchýře</a:t>
            </a:r>
          </a:p>
        </p:txBody>
      </p:sp>
      <p:sp>
        <p:nvSpPr>
          <p:cNvPr id="81925" name="WordArt 5"/>
          <p:cNvSpPr>
            <a:spLocks noChangeArrowheads="1" noChangeShapeType="1" noTextEdit="1"/>
          </p:cNvSpPr>
          <p:nvPr/>
        </p:nvSpPr>
        <p:spPr bwMode="auto">
          <a:xfrm>
            <a:off x="4419600" y="1676400"/>
            <a:ext cx="4286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spc="720">
                <a:ln w="9525">
                  <a:noFill/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/>
              </a:rPr>
              <a:t>Infiltrující nádory</a:t>
            </a:r>
          </a:p>
        </p:txBody>
      </p:sp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4800600" y="2590800"/>
          <a:ext cx="3690938" cy="3978275"/>
        </p:xfrm>
        <a:graphic>
          <a:graphicData uri="http://schemas.openxmlformats.org/presentationml/2006/ole">
            <p:oleObj spid="_x0000_s81926" name="Image" r:id="rId4" imgW="3195122" imgH="3445122" progId="Photoshop.Image.5">
              <p:embed/>
            </p:oleObj>
          </a:graphicData>
        </a:graphic>
      </p:graphicFrame>
      <p:sp>
        <p:nvSpPr>
          <p:cNvPr id="81927" name="WordArt 7"/>
          <p:cNvSpPr>
            <a:spLocks noChangeArrowheads="1" noChangeShapeType="1" noTextEdit="1"/>
          </p:cNvSpPr>
          <p:nvPr/>
        </p:nvSpPr>
        <p:spPr bwMode="auto">
          <a:xfrm>
            <a:off x="457200" y="5486400"/>
            <a:ext cx="3581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Ileální conduit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2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3048000" y="1066800"/>
            <a:ext cx="3627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Adenokarcinom ledviny</a:t>
            </a:r>
          </a:p>
        </p:txBody>
      </p:sp>
      <p:graphicFrame>
        <p:nvGraphicFramePr>
          <p:cNvPr id="86020" name="Object 4"/>
          <p:cNvGraphicFramePr>
            <a:graphicFrameLocks noChangeAspect="1"/>
          </p:cNvGraphicFramePr>
          <p:nvPr/>
        </p:nvGraphicFramePr>
        <p:xfrm>
          <a:off x="4953000" y="1905000"/>
          <a:ext cx="3671888" cy="4111625"/>
        </p:xfrm>
        <a:graphic>
          <a:graphicData uri="http://schemas.openxmlformats.org/presentationml/2006/ole">
            <p:oleObj spid="_x0000_s86020" name="Image" r:id="rId3" imgW="2377646" imgH="2664183" progId="Photoshop.Image.5">
              <p:embed/>
            </p:oleObj>
          </a:graphicData>
        </a:graphic>
      </p:graphicFrame>
      <p:graphicFrame>
        <p:nvGraphicFramePr>
          <p:cNvPr id="86021" name="Object 5"/>
          <p:cNvGraphicFramePr>
            <a:graphicFrameLocks noChangeAspect="1"/>
          </p:cNvGraphicFramePr>
          <p:nvPr/>
        </p:nvGraphicFramePr>
        <p:xfrm>
          <a:off x="304800" y="2590800"/>
          <a:ext cx="4114800" cy="2959100"/>
        </p:xfrm>
        <a:graphic>
          <a:graphicData uri="http://schemas.openxmlformats.org/presentationml/2006/ole">
            <p:oleObj spid="_x0000_s86021" name="Image" r:id="rId4" imgW="2237805" imgH="1609483" progId="Photoshop.Image.5">
              <p:embed/>
            </p:oleObj>
          </a:graphicData>
        </a:graphic>
      </p:graphicFrame>
      <p:sp>
        <p:nvSpPr>
          <p:cNvPr id="86022" name="AutoShape 6"/>
          <p:cNvSpPr>
            <a:spLocks noChangeArrowheads="1"/>
          </p:cNvSpPr>
          <p:nvPr/>
        </p:nvSpPr>
        <p:spPr bwMode="auto">
          <a:xfrm>
            <a:off x="3124200" y="5029200"/>
            <a:ext cx="457200" cy="12192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1431925" y="1819275"/>
            <a:ext cx="638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CT</a:t>
            </a:r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5791200" y="6172200"/>
            <a:ext cx="1901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Angiografie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16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3048000" y="990600"/>
            <a:ext cx="3627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Adenokarcinom ledviny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WordArt 2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048000" y="990600"/>
            <a:ext cx="3627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Adenokarcinom ledviny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19400"/>
            <a:ext cx="426720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519613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990600" y="1752600"/>
            <a:ext cx="2519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Resekce ledviny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WordArt 2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Uroonkologie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124200" y="914400"/>
            <a:ext cx="358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Papilokarcinom ledviny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42672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52600"/>
            <a:ext cx="3957638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5638800" y="5486400"/>
            <a:ext cx="1941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Nefroskopie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533400" y="1600200"/>
            <a:ext cx="3067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10% nádorů ledviny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WordArt 2"/>
          <p:cNvSpPr>
            <a:spLocks noChangeArrowheads="1" noChangeShapeType="1" noTextEdit="1"/>
          </p:cNvSpPr>
          <p:nvPr/>
        </p:nvSpPr>
        <p:spPr bwMode="auto">
          <a:xfrm>
            <a:off x="3200400" y="381000"/>
            <a:ext cx="3324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Traumata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584325" y="1514475"/>
            <a:ext cx="4346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Zpravidla při polytraumatech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117725" y="2200275"/>
            <a:ext cx="5935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(dopravní nehody, válečná poranění, aj.)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355725" y="3114675"/>
            <a:ext cx="6034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Snaha o zachování a rekonstrukci orgánu</a:t>
            </a:r>
          </a:p>
        </p:txBody>
      </p:sp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1584325" y="3876675"/>
            <a:ext cx="6661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Léčba: chirurgická, méně často konzervativní</a:t>
            </a:r>
          </a:p>
        </p:txBody>
      </p: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81962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Parciální resekce a sutura ledvinného parenchymu,</a:t>
            </a:r>
          </a:p>
          <a:p>
            <a:r>
              <a:rPr lang="cs-CZ"/>
              <a:t>ureterorafie, sutura močového měchýře, sutura uretry,…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219325" y="304800"/>
            <a:ext cx="48037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Příznaky onemocnění</a:t>
            </a:r>
          </a:p>
          <a:p>
            <a:pPr algn="ctr"/>
            <a:r>
              <a:rPr lang="cs-CZ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močových a pohlavních cest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143000" y="1447800"/>
            <a:ext cx="6759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u="sng"/>
              <a:t>Celkové:</a:t>
            </a:r>
            <a:r>
              <a:rPr lang="cs-CZ"/>
              <a:t> </a:t>
            </a:r>
            <a:r>
              <a:rPr lang="cs-CZ" sz="2000"/>
              <a:t>nechutenství, dušnost, únava, zvracení, průjmy….. 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762000" y="2362200"/>
          <a:ext cx="5232400" cy="4090988"/>
        </p:xfrm>
        <a:graphic>
          <a:graphicData uri="http://schemas.openxmlformats.org/presentationml/2006/ole">
            <p:oleObj spid="_x0000_s33796" name="Image" r:id="rId3" imgW="5231707" imgH="4091463" progId="Photoshop.Image.5">
              <p:embed/>
            </p:oleObj>
          </a:graphicData>
        </a:graphic>
      </p:graphicFrame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324600" y="2133600"/>
            <a:ext cx="1209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u="sng"/>
              <a:t>Místní: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6248400" y="2819400"/>
            <a:ext cx="26733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cs-CZ" sz="2400"/>
              <a:t> bolest </a:t>
            </a:r>
          </a:p>
          <a:p>
            <a:pPr>
              <a:buFontTx/>
              <a:buChar char="•"/>
            </a:pPr>
            <a:r>
              <a:rPr lang="cs-CZ" sz="2400"/>
              <a:t> dyzurie</a:t>
            </a:r>
          </a:p>
          <a:p>
            <a:pPr>
              <a:buFontTx/>
              <a:buChar char="•"/>
            </a:pPr>
            <a:r>
              <a:rPr lang="cs-CZ" sz="2400"/>
              <a:t> polakisurie</a:t>
            </a:r>
          </a:p>
          <a:p>
            <a:pPr>
              <a:buFontTx/>
              <a:buChar char="•"/>
            </a:pPr>
            <a:r>
              <a:rPr lang="cs-CZ" sz="2400"/>
              <a:t> strangurie</a:t>
            </a:r>
          </a:p>
          <a:p>
            <a:pPr>
              <a:buFontTx/>
              <a:buChar char="•"/>
            </a:pPr>
            <a:r>
              <a:rPr lang="cs-CZ" sz="2400"/>
              <a:t> nykturie</a:t>
            </a:r>
          </a:p>
          <a:p>
            <a:pPr>
              <a:buFontTx/>
              <a:buChar char="•"/>
            </a:pPr>
            <a:r>
              <a:rPr lang="cs-CZ" sz="2400"/>
              <a:t> retardace mikce</a:t>
            </a:r>
          </a:p>
          <a:p>
            <a:pPr>
              <a:buFontTx/>
              <a:buChar char="•"/>
            </a:pPr>
            <a:r>
              <a:rPr lang="cs-CZ" sz="2400"/>
              <a:t> retence moče</a:t>
            </a:r>
          </a:p>
          <a:p>
            <a:pPr>
              <a:buFontTx/>
              <a:buChar char="•"/>
            </a:pPr>
            <a:r>
              <a:rPr lang="cs-CZ" sz="2400"/>
              <a:t> inkontinence moče</a:t>
            </a:r>
          </a:p>
          <a:p>
            <a:pPr>
              <a:buFontTx/>
              <a:buChar char="•"/>
            </a:pPr>
            <a:r>
              <a:rPr lang="cs-CZ" sz="2400"/>
              <a:t> impotence</a:t>
            </a:r>
          </a:p>
          <a:p>
            <a:pPr>
              <a:buFontTx/>
              <a:buChar char="•"/>
            </a:pPr>
            <a:r>
              <a:rPr lang="cs-CZ" sz="2400"/>
              <a:t> infertilita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WordArt 2"/>
          <p:cNvSpPr>
            <a:spLocks noChangeArrowheads="1" noChangeShapeType="1" noTextEdit="1"/>
          </p:cNvSpPr>
          <p:nvPr/>
        </p:nvSpPr>
        <p:spPr bwMode="auto">
          <a:xfrm>
            <a:off x="2971800" y="304800"/>
            <a:ext cx="4038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Náhlé příhody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 urologii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828800" y="2057400"/>
            <a:ext cx="28956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Renální kolika</a:t>
            </a:r>
          </a:p>
          <a:p>
            <a:r>
              <a:rPr lang="cs-CZ"/>
              <a:t>Retence moče</a:t>
            </a:r>
          </a:p>
          <a:p>
            <a:r>
              <a:rPr lang="cs-CZ"/>
              <a:t>Ztrátová hematurie</a:t>
            </a:r>
          </a:p>
          <a:p>
            <a:r>
              <a:rPr lang="cs-CZ"/>
              <a:t>Torze varlete</a:t>
            </a:r>
          </a:p>
          <a:p>
            <a:r>
              <a:rPr lang="cs-CZ"/>
              <a:t>Parafimóza</a:t>
            </a:r>
          </a:p>
          <a:p>
            <a:r>
              <a:rPr lang="cs-CZ"/>
              <a:t>Priapismus</a:t>
            </a:r>
          </a:p>
          <a:p>
            <a:r>
              <a:rPr lang="cs-CZ"/>
              <a:t>Traumata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4572000" y="5181600"/>
            <a:ext cx="3459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Symtomy dle postižení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WordArt 2"/>
          <p:cNvSpPr>
            <a:spLocks noChangeArrowheads="1" noChangeShapeType="1" noTextEdit="1"/>
          </p:cNvSpPr>
          <p:nvPr/>
        </p:nvSpPr>
        <p:spPr bwMode="auto">
          <a:xfrm>
            <a:off x="2971800" y="304800"/>
            <a:ext cx="4038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Náhlé příhody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 urologii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898525" y="1666875"/>
            <a:ext cx="74326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Renální kolika:</a:t>
            </a:r>
          </a:p>
          <a:p>
            <a:r>
              <a:rPr lang="cs-CZ"/>
              <a:t>Příčinou zpravidla ureterolitiáza, může být i krevní</a:t>
            </a:r>
          </a:p>
          <a:p>
            <a:r>
              <a:rPr lang="cs-CZ"/>
              <a:t>sraženina při nádorovém onemocnění.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914400" y="3581400"/>
            <a:ext cx="5857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Vyšetření: fyzikální, ultrazvukové, IVU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7499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Léčba: analgetika, spasmolytika, sondáž močovodu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WordArt 2"/>
          <p:cNvSpPr>
            <a:spLocks noChangeArrowheads="1" noChangeShapeType="1" noTextEdit="1"/>
          </p:cNvSpPr>
          <p:nvPr/>
        </p:nvSpPr>
        <p:spPr bwMode="auto">
          <a:xfrm>
            <a:off x="2971800" y="304800"/>
            <a:ext cx="4038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Náhlé příhody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 urologii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822325" y="1590675"/>
            <a:ext cx="2281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Retence moče:</a:t>
            </a:r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822325" y="2200275"/>
            <a:ext cx="76946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Příčinou zpravidla BHP, karcinom prostaty, striktura</a:t>
            </a:r>
          </a:p>
          <a:p>
            <a:r>
              <a:rPr lang="cs-CZ"/>
              <a:t>uretry, uretrolitiáza, cizí těleso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762000" y="3581400"/>
            <a:ext cx="7651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Vyšetření: fyzikální, ultrazvukové, uretrocystografie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85800" y="4724400"/>
            <a:ext cx="78597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Léčba: analgetika, spasmolytika, katetrizace měchýře,</a:t>
            </a:r>
          </a:p>
          <a:p>
            <a:r>
              <a:rPr lang="cs-CZ"/>
              <a:t>            epicystostomie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746125" y="5934075"/>
            <a:ext cx="726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Diferenciální dg.: supravezikální retence moče !!!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WordArt 2"/>
          <p:cNvSpPr>
            <a:spLocks noChangeArrowheads="1" noChangeShapeType="1" noTextEdit="1"/>
          </p:cNvSpPr>
          <p:nvPr/>
        </p:nvSpPr>
        <p:spPr bwMode="auto">
          <a:xfrm>
            <a:off x="2971800" y="304800"/>
            <a:ext cx="4038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Náhlé příhody</a:t>
            </a:r>
          </a:p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 urologii</a:t>
            </a: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762000" y="1524000"/>
            <a:ext cx="1801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Parafimóza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762000" y="2286000"/>
            <a:ext cx="429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Příčina:  preexistující fimóza</a:t>
            </a:r>
          </a:p>
        </p:txBody>
      </p:sp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685800" y="41148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Léčba: repozice, někdy incize strangulujícího prstence,</a:t>
            </a:r>
          </a:p>
          <a:p>
            <a:r>
              <a:rPr lang="cs-CZ"/>
              <a:t>            následně cirkumcize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685800" y="3276600"/>
            <a:ext cx="3014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Vyšetření: fyzikální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99792" y="908720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Inkontinence moče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331640" y="1772816"/>
            <a:ext cx="70253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Stav, kdy není možné kontrolovat odchod moče</a:t>
            </a:r>
          </a:p>
          <a:p>
            <a:pPr algn="ctr"/>
            <a:r>
              <a:rPr lang="cs-CZ" dirty="0"/>
              <a:t>t</a:t>
            </a:r>
            <a:r>
              <a:rPr lang="cs-CZ" dirty="0" smtClean="0"/>
              <a:t>zv. pomočování“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3573016"/>
            <a:ext cx="8621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Vyšetření vždy na urologii – zjistí příčinu a doporučí léčbu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123728" y="4437112"/>
            <a:ext cx="50978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25D34"/>
                </a:solidFill>
              </a:rPr>
              <a:t> </a:t>
            </a:r>
            <a:r>
              <a:rPr lang="cs-CZ" b="1" dirty="0" smtClean="0">
                <a:solidFill>
                  <a:srgbClr val="F25D34"/>
                </a:solidFill>
              </a:rPr>
              <a:t>inkontinence urgentní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25D34"/>
                </a:solidFill>
              </a:rPr>
              <a:t> </a:t>
            </a:r>
            <a:r>
              <a:rPr lang="cs-CZ" b="1" dirty="0" smtClean="0">
                <a:solidFill>
                  <a:srgbClr val="F25D34"/>
                </a:solidFill>
              </a:rPr>
              <a:t>inkontinence stresová</a:t>
            </a:r>
          </a:p>
          <a:p>
            <a:pPr>
              <a:buFont typeface="Arial" pitchFamily="34" charset="0"/>
              <a:buChar char="•"/>
            </a:pPr>
            <a:r>
              <a:rPr lang="cs-CZ" b="1" dirty="0">
                <a:solidFill>
                  <a:srgbClr val="F25D34"/>
                </a:solidFill>
              </a:rPr>
              <a:t> </a:t>
            </a:r>
            <a:r>
              <a:rPr lang="cs-CZ" b="1" dirty="0" smtClean="0">
                <a:solidFill>
                  <a:srgbClr val="F25D34"/>
                </a:solidFill>
              </a:rPr>
              <a:t>inkontinence </a:t>
            </a:r>
            <a:r>
              <a:rPr lang="cs-CZ" b="1" dirty="0" err="1" smtClean="0">
                <a:solidFill>
                  <a:srgbClr val="F25D34"/>
                </a:solidFill>
              </a:rPr>
              <a:t>extrasfinkterická</a:t>
            </a:r>
            <a:endParaRPr lang="cs-CZ" b="1" dirty="0">
              <a:solidFill>
                <a:srgbClr val="F25D34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75856" y="908720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35696" y="836712"/>
            <a:ext cx="428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Urgentní inkontinence moče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47664" y="2060848"/>
            <a:ext cx="60356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Naléhavost močení, časté močení, pálení</a:t>
            </a:r>
          </a:p>
          <a:p>
            <a:r>
              <a:rPr lang="cs-CZ" dirty="0"/>
              <a:t>ř</a:t>
            </a:r>
            <a:r>
              <a:rPr lang="cs-CZ" dirty="0" smtClean="0"/>
              <a:t>ezání, někdy krev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3573016"/>
            <a:ext cx="7430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Příčina: zánět měchýře nebo „neurogenní měchýř“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691680" y="4725144"/>
            <a:ext cx="5888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Léčba: léky proti zánětu a spasmolytika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23728" y="980728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Stresová inkontinence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916832"/>
            <a:ext cx="8071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Náhlé zvýšení tlaku v břiše se přenese na plný měchýř,</a:t>
            </a:r>
          </a:p>
          <a:p>
            <a:r>
              <a:rPr lang="cs-CZ" dirty="0"/>
              <a:t>a</a:t>
            </a:r>
            <a:r>
              <a:rPr lang="cs-CZ" dirty="0" smtClean="0"/>
              <a:t>le nikoli na svěrač  - výsledek: okamžitý únik moče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35696" y="3356992"/>
            <a:ext cx="5138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Typicky: kašel, zdvihnutí břemene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4077072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Léčba: </a:t>
            </a:r>
            <a:endParaRPr lang="cs-CZ" dirty="0"/>
          </a:p>
        </p:txBody>
      </p:sp>
      <p:pic>
        <p:nvPicPr>
          <p:cNvPr id="109570" name="Picture 2" descr="https://tse1.mm.bing.net/th?&amp;id=OIP.M97efd8eec8898923d1cc4387fb097782o0&amp;w=316&amp;h=188&amp;c=0&amp;pid=1.9&amp;rs=0&amp;p=0&amp;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25144"/>
            <a:ext cx="2857500" cy="1714500"/>
          </a:xfrm>
          <a:prstGeom prst="rect">
            <a:avLst/>
          </a:prstGeom>
          <a:noFill/>
        </p:spPr>
      </p:pic>
      <p:pic>
        <p:nvPicPr>
          <p:cNvPr id="109572" name="Picture 4" descr="Nalezený obrázek pro incontinence ta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05064"/>
            <a:ext cx="3352800" cy="2428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9672" y="1124744"/>
            <a:ext cx="455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Inkontinence </a:t>
            </a:r>
            <a:r>
              <a:rPr lang="cs-CZ" dirty="0" err="1" smtClean="0"/>
              <a:t>extrasfinkterická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43608" y="1988840"/>
            <a:ext cx="7717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Typicky po operacích – komunikace močových cest </a:t>
            </a:r>
          </a:p>
          <a:p>
            <a:r>
              <a:rPr lang="cs-CZ" dirty="0"/>
              <a:t>s</a:t>
            </a:r>
            <a:r>
              <a:rPr lang="cs-CZ" dirty="0" smtClean="0"/>
              <a:t> okolními orgány.</a:t>
            </a:r>
            <a:endParaRPr lang="cs-CZ" dirty="0"/>
          </a:p>
        </p:txBody>
      </p:sp>
      <p:pic>
        <p:nvPicPr>
          <p:cNvPr id="122884" name="Picture 4" descr="https://tse1.mm.bing.net/th?&amp;id=OIP.M4c2b3909f6837aaaac5b750b8df68f65o0&amp;w=216&amp;h=264&amp;c=0&amp;pid=1.9&amp;rs=0&amp;p=0&amp;r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56992"/>
            <a:ext cx="2057400" cy="2514600"/>
          </a:xfrm>
          <a:prstGeom prst="rect">
            <a:avLst/>
          </a:prstGeom>
          <a:noFill/>
        </p:spPr>
      </p:pic>
      <p:pic>
        <p:nvPicPr>
          <p:cNvPr id="122886" name="Picture 6" descr="https://tse1.mm.bing.net/th?&amp;id=OIP.Me720cf7e0712afc8a84318b73f994894o0&amp;w=299&amp;h=203&amp;c=0&amp;pid=1.9&amp;rs=0&amp;p=0&amp;r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708920"/>
            <a:ext cx="2847975" cy="193357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788024" y="5445224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Řešení: operace</a:t>
            </a:r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35696" y="1124744"/>
            <a:ext cx="292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Inkontinence moče</a:t>
            </a:r>
            <a:endParaRPr lang="cs-CZ" dirty="0"/>
          </a:p>
        </p:txBody>
      </p:sp>
      <p:pic>
        <p:nvPicPr>
          <p:cNvPr id="123906" name="Picture 2" descr="https://pharmdata.moonlake.cz/lekarnaexpres/kratky.php?pdk=57035389494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980728"/>
            <a:ext cx="2369840" cy="2369840"/>
          </a:xfrm>
          <a:prstGeom prst="rect">
            <a:avLst/>
          </a:prstGeom>
          <a:noFill/>
        </p:spPr>
      </p:pic>
      <p:pic>
        <p:nvPicPr>
          <p:cNvPr id="123910" name="Picture 6" descr="Cévka močová Foley CH 16 perman. balonek 10ml 1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420888"/>
            <a:ext cx="3810000" cy="3810000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508104" y="4653136"/>
            <a:ext cx="3073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429000" y="304800"/>
            <a:ext cx="29162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Fyzikální vyšetření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0" y="838200"/>
            <a:ext cx="6792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Pohledem, poklepem, pohmatem, (poslechem)</a:t>
            </a: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228600" y="1447800"/>
          <a:ext cx="5334000" cy="2973388"/>
        </p:xfrm>
        <a:graphic>
          <a:graphicData uri="http://schemas.openxmlformats.org/presentationml/2006/ole">
            <p:oleObj spid="_x0000_s35844" name="Image" r:id="rId3" imgW="4079268" imgH="2274005" progId="Photoshop.Image.5">
              <p:embed/>
            </p:oleObj>
          </a:graphicData>
        </a:graphic>
      </p:graphicFrame>
      <p:graphicFrame>
        <p:nvGraphicFramePr>
          <p:cNvPr id="35845" name="Object 5"/>
          <p:cNvGraphicFramePr>
            <a:graphicFrameLocks noChangeAspect="1"/>
          </p:cNvGraphicFramePr>
          <p:nvPr/>
        </p:nvGraphicFramePr>
        <p:xfrm>
          <a:off x="5715000" y="2514600"/>
          <a:ext cx="3200400" cy="3733800"/>
        </p:xfrm>
        <a:graphic>
          <a:graphicData uri="http://schemas.openxmlformats.org/presentationml/2006/ole">
            <p:oleObj spid="_x0000_s35845" name="Image" r:id="rId4" imgW="2487805" imgH="2902439" progId="Photoshop.Image.5">
              <p:embed/>
            </p:oleObj>
          </a:graphicData>
        </a:graphic>
      </p:graphicFrame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127125" y="5553075"/>
            <a:ext cx="2471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…transluminací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048000" y="381000"/>
            <a:ext cx="3252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Laboratorní vyšetření</a:t>
            </a:r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1371600" y="1066800"/>
          <a:ext cx="6435725" cy="4402138"/>
        </p:xfrm>
        <a:graphic>
          <a:graphicData uri="http://schemas.openxmlformats.org/presentationml/2006/ole">
            <p:oleObj spid="_x0000_s36867" name="Image" r:id="rId3" imgW="5554878" imgH="3798780" progId="Photoshop.Image.5">
              <p:embed/>
            </p:oleObj>
          </a:graphicData>
        </a:graphic>
      </p:graphicFrame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533400" y="3505200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F25D3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>
            <a:off x="7772400" y="3962400"/>
            <a:ext cx="990600" cy="304800"/>
          </a:xfrm>
          <a:prstGeom prst="leftArrow">
            <a:avLst>
              <a:gd name="adj1" fmla="val 50000"/>
              <a:gd name="adj2" fmla="val 81250"/>
            </a:avLst>
          </a:prstGeom>
          <a:solidFill>
            <a:srgbClr val="F25D34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990600" y="5943600"/>
            <a:ext cx="7367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/>
              <a:t>Vyšetření moče: pH, chemická analýza, analýza sedimentu</a:t>
            </a:r>
          </a:p>
          <a:p>
            <a:r>
              <a:rPr lang="cs-CZ" sz="2400"/>
              <a:t>                           kultivace moče, cytologie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048000" y="304800"/>
            <a:ext cx="3508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Ultrazvukové vyšetření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00400"/>
            <a:ext cx="5233988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  <p:graphicFrame>
        <p:nvGraphicFramePr>
          <p:cNvPr id="38917" name="Object 5"/>
          <p:cNvGraphicFramePr>
            <a:graphicFrameLocks noChangeAspect="1"/>
          </p:cNvGraphicFramePr>
          <p:nvPr/>
        </p:nvGraphicFramePr>
        <p:xfrm>
          <a:off x="5334000" y="1066800"/>
          <a:ext cx="3644900" cy="2740025"/>
        </p:xfrm>
        <a:graphic>
          <a:graphicData uri="http://schemas.openxmlformats.org/presentationml/2006/ole">
            <p:oleObj spid="_x0000_s38917" name="PhotoHouse" r:id="rId4" imgW="3644608" imgH="2740682" progId="CorelPhotoHouse.Document">
              <p:embed/>
            </p:oleObj>
          </a:graphicData>
        </a:graphic>
      </p:graphicFrame>
      <p:graphicFrame>
        <p:nvGraphicFramePr>
          <p:cNvPr id="38918" name="Object 6"/>
          <p:cNvGraphicFramePr>
            <a:graphicFrameLocks noChangeAspect="1"/>
          </p:cNvGraphicFramePr>
          <p:nvPr/>
        </p:nvGraphicFramePr>
        <p:xfrm>
          <a:off x="914400" y="990600"/>
          <a:ext cx="2743200" cy="2062163"/>
        </p:xfrm>
        <a:graphic>
          <a:graphicData uri="http://schemas.openxmlformats.org/presentationml/2006/ole">
            <p:oleObj spid="_x0000_s38918" name="PhotoHouse" r:id="rId5" imgW="3644608" imgH="2740682" progId="CorelPhotoHouse.Document">
              <p:embed/>
            </p:oleObj>
          </a:graphicData>
        </a:graphic>
      </p:graphicFrame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91000"/>
            <a:ext cx="328136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2667000" y="457200"/>
            <a:ext cx="3822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Radioizotopová vyšetření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55451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Dynamická scintigrafie ledvin (DSL)</a:t>
            </a:r>
          </a:p>
          <a:p>
            <a:r>
              <a:rPr lang="cs-CZ"/>
              <a:t>Izotopová nefrografie </a:t>
            </a:r>
          </a:p>
          <a:p>
            <a:r>
              <a:rPr lang="cs-CZ"/>
              <a:t>Scintigrafie skeletu</a:t>
            </a:r>
          </a:p>
          <a:p>
            <a:r>
              <a:rPr lang="cs-CZ"/>
              <a:t>Pozitronová emisní tomografie (PET)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6096000" y="1371600"/>
          <a:ext cx="2762250" cy="5045075"/>
        </p:xfrm>
        <a:graphic>
          <a:graphicData uri="http://schemas.openxmlformats.org/presentationml/2006/ole">
            <p:oleObj spid="_x0000_s41988" name="Image" r:id="rId3" imgW="2219512" imgH="4054878" progId="Photoshop.Image.5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124200" y="685800"/>
            <a:ext cx="2778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Speciální urologie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62000" y="1981200"/>
            <a:ext cx="4306888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Zánětlivá onemocnění</a:t>
            </a:r>
          </a:p>
          <a:p>
            <a:r>
              <a:rPr lang="cs-CZ"/>
              <a:t>Urolitiáza</a:t>
            </a:r>
          </a:p>
          <a:p>
            <a:r>
              <a:rPr lang="cs-CZ"/>
              <a:t>Obstrukční uropatie</a:t>
            </a:r>
          </a:p>
          <a:p>
            <a:r>
              <a:rPr lang="cs-CZ"/>
              <a:t>Nádorová onemocnění</a:t>
            </a:r>
          </a:p>
          <a:p>
            <a:r>
              <a:rPr lang="cs-CZ"/>
              <a:t>Traumata</a:t>
            </a:r>
          </a:p>
          <a:p>
            <a:r>
              <a:rPr lang="cs-CZ"/>
              <a:t>Rekonstrukce vrozených vad</a:t>
            </a:r>
          </a:p>
          <a:p>
            <a:r>
              <a:rPr lang="cs-CZ"/>
              <a:t>Náhlé příhody v urologii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581400" y="609600"/>
            <a:ext cx="1703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Urolitiáza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38200" y="1676400"/>
            <a:ext cx="7578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Léčba urolitiázy je dnes prakticky jen endoskopická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55725" y="2886075"/>
            <a:ext cx="27511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Cystoskopy</a:t>
            </a:r>
          </a:p>
          <a:p>
            <a:r>
              <a:rPr lang="cs-CZ"/>
              <a:t>Ureterorenoskopy</a:t>
            </a:r>
          </a:p>
          <a:p>
            <a:r>
              <a:rPr lang="cs-CZ"/>
              <a:t>Nefroskopy</a:t>
            </a:r>
          </a:p>
          <a:p>
            <a:r>
              <a:rPr lang="cs-CZ"/>
              <a:t>Litotryptory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486400" y="3352800"/>
            <a:ext cx="25415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Zdroj světla</a:t>
            </a:r>
          </a:p>
          <a:p>
            <a:r>
              <a:rPr lang="cs-CZ"/>
              <a:t>Irigační tekutiny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zur">
  <a:themeElements>
    <a:clrScheme name="">
      <a:dk1>
        <a:srgbClr val="000000"/>
      </a:dk1>
      <a:lt1>
        <a:srgbClr val="FFFF00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00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Designs\Azur.pot</Template>
  <TotalTime>569</TotalTime>
  <Words>632</Words>
  <Application>Microsoft Office PowerPoint</Application>
  <PresentationFormat>Předvádění na obrazovce (4:3)</PresentationFormat>
  <Paragraphs>193</Paragraphs>
  <Slides>38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Times New Roman</vt:lpstr>
      <vt:lpstr>Wingdings</vt:lpstr>
      <vt:lpstr>Arial</vt:lpstr>
      <vt:lpstr>Azur</vt:lpstr>
      <vt:lpstr>Adobe Photoshop Image</vt:lpstr>
      <vt:lpstr>Corel Photo House Image</vt:lpstr>
      <vt:lpstr>rastrový obrázek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</vt:vector>
  </TitlesOfParts>
  <Company>Libor Safarik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MUDr. Libor Šafařík</dc:creator>
  <cp:lastModifiedBy>Uživatel</cp:lastModifiedBy>
  <cp:revision>45</cp:revision>
  <cp:lastPrinted>1601-01-01T00:00:00Z</cp:lastPrinted>
  <dcterms:created xsi:type="dcterms:W3CDTF">2001-04-25T19:16:52Z</dcterms:created>
  <dcterms:modified xsi:type="dcterms:W3CDTF">2017-01-14T18:25:51Z</dcterms:modified>
</cp:coreProperties>
</file>